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notesMasterIdLst>
    <p:notesMasterId r:id="rId25"/>
  </p:notesMasterIdLst>
  <p:sldIdLst>
    <p:sldId id="324" r:id="rId3"/>
    <p:sldId id="326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2A79"/>
    <a:srgbClr val="1A242E"/>
    <a:srgbClr val="B14F76"/>
    <a:srgbClr val="A48F7D"/>
    <a:srgbClr val="CA696E"/>
    <a:srgbClr val="70B381"/>
    <a:srgbClr val="7994C3"/>
    <a:srgbClr val="DE8D60"/>
    <a:srgbClr val="7E4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EA3B3-7B2C-428B-BF75-A00FC67C4B50}" v="2065" dt="2022-01-21T18:00:1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 showGuides="1">
      <p:cViewPr>
        <p:scale>
          <a:sx n="120" d="100"/>
          <a:sy n="120" d="100"/>
        </p:scale>
        <p:origin x="84" y="-240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CE303-13F1-44F1-9769-B5338E439D63}" type="datetimeFigureOut">
              <a:rPr lang="it-IT" smtClean="0"/>
              <a:t>22/01/2022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E1476-916C-45A8-B844-D123253EC1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79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Può sembrare poco a causa della </a:t>
            </a:r>
            <a:r>
              <a:rPr lang="it-IT" dirty="0" err="1"/>
              <a:t>square</a:t>
            </a:r>
            <a:r>
              <a:rPr lang="it-IT" dirty="0"/>
              <a:t> root, ma rappresenta un miglioramento di ben 8,56 punti di </a:t>
            </a:r>
            <a:r>
              <a:rPr lang="it-IT" dirty="0" err="1"/>
              <a:t>loss</a:t>
            </a:r>
            <a:r>
              <a:rPr lang="it-IT" dirty="0"/>
              <a:t> (MSE) da </a:t>
            </a:r>
            <a:r>
              <a:rPr lang="it-IT" dirty="0" err="1"/>
              <a:t>cnn</a:t>
            </a:r>
            <a:r>
              <a:rPr lang="it-IT" dirty="0"/>
              <a:t> a </a:t>
            </a:r>
            <a:r>
              <a:rPr lang="it-IT" dirty="0" err="1"/>
              <a:t>hybrid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E1476-916C-45A8-B844-D123253EC1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62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 lIns="91440" tIns="45720" rIns="91440" bIns="45720" anchor="ctr"/>
          <a:lstStyle/>
          <a:p>
            <a:pPr>
              <a:lnSpc>
                <a:spcPct val="150000"/>
              </a:lnSpc>
            </a:pP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Un 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Approccio</a:t>
            </a: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 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Ibrido</a:t>
            </a:r>
            <a:endParaRPr lang="it-IT" dirty="0" err="1">
              <a:solidFill>
                <a:schemeClr val="tx1"/>
              </a:solidFill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B094A1ED-F5DD-46F8-9486-B3793F3406F3}"/>
              </a:ext>
            </a:extLst>
          </p:cNvPr>
          <p:cNvSpPr txBox="1"/>
          <p:nvPr/>
        </p:nvSpPr>
        <p:spPr>
          <a:xfrm>
            <a:off x="4060773" y="5745965"/>
            <a:ext cx="4076454" cy="893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dirty="0">
                <a:ea typeface="+mn-lt"/>
                <a:cs typeface="+mn-lt"/>
              </a:rPr>
              <a:t>Francesco Lenti - 865274 - f.lenti3@campus.unimib.it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Boller - 873358 - m.boller@campus.unimib.it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Marchi - 817587 - m.marchi@campus.unimib.it</a:t>
            </a:r>
            <a:endParaRPr lang="it-IT" dirty="0"/>
          </a:p>
        </p:txBody>
      </p:sp>
      <p:pic>
        <p:nvPicPr>
          <p:cNvPr id="3" name="Immagine 4" descr="Immagine che contiene testo, segnale, orologio, clipart&#10;&#10;Descrizione generata automaticamente">
            <a:extLst>
              <a:ext uri="{FF2B5EF4-FFF2-40B4-BE49-F238E27FC236}">
                <a16:creationId xmlns:a16="http://schemas.microsoft.com/office/drawing/2014/main" id="{AD5EC9A8-304D-4493-92D7-1D0A781B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00" y="2740461"/>
            <a:ext cx="5005200" cy="867078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811E96C2-F9D6-4D53-BB70-C91A4057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00" y="419400"/>
            <a:ext cx="1159200" cy="1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err="1">
                <a:solidFill>
                  <a:schemeClr val="accent5"/>
                </a:solidFill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Group</a:t>
            </a:r>
            <a:r>
              <a:rPr lang="it-IT" dirty="0">
                <a:ea typeface="+mn-lt"/>
                <a:cs typeface="+mn-lt"/>
              </a:rPr>
              <a:t>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69FFF467-7B13-428A-ABA4-A51CAECC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7532"/>
            <a:ext cx="4635062" cy="228538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234B74DD-979F-44BF-A61F-1F64D1B1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501"/>
            <a:ext cx="4635062" cy="228416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18416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Collage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Human</a:t>
            </a:r>
            <a:r>
              <a:rPr lang="it-IT" dirty="0">
                <a:ea typeface="+mn-lt"/>
                <a:cs typeface="+mn-lt"/>
              </a:rPr>
              <a:t>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D65ACD15-EA56-44F7-9510-D5C6F133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3BA5582-96E0-4DD8-9C90-312B9A86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184"/>
            <a:ext cx="4635061" cy="228280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6234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Info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Blur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</p:txBody>
      </p:sp>
      <p:pic>
        <p:nvPicPr>
          <p:cNvPr id="9" name="Immagine 9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15E0DF7B-1B93-4565-882F-E02BA754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002"/>
            <a:ext cx="4635062" cy="22804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A0E5D957-CC0C-4BD4-807B-948C74F5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799"/>
            <a:ext cx="4635062" cy="228357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9600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llout: freccia in giù 54">
            <a:extLst>
              <a:ext uri="{FF2B5EF4-FFF2-40B4-BE49-F238E27FC236}">
                <a16:creationId xmlns:a16="http://schemas.microsoft.com/office/drawing/2014/main" id="{EA7E5A72-D8F0-4302-B49C-93BE8A1A9007}"/>
              </a:ext>
            </a:extLst>
          </p:cNvPr>
          <p:cNvSpPr/>
          <p:nvPr/>
        </p:nvSpPr>
        <p:spPr>
          <a:xfrm>
            <a:off x="8256233" y="476403"/>
            <a:ext cx="2634882" cy="172264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CONVOLUTIONAL NEURAL NETWOK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 descr="Immagine che contiene tramonto, città, scuro&#10;&#10;Descrizione generata automaticamente">
            <a:extLst>
              <a:ext uri="{FF2B5EF4-FFF2-40B4-BE49-F238E27FC236}">
                <a16:creationId xmlns:a16="http://schemas.microsoft.com/office/drawing/2014/main" id="{D6EF63C2-1625-4A49-A75E-EC25D914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5" y="2021067"/>
            <a:ext cx="6818034" cy="28294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C7BE8F-AFCC-49DC-8C60-C6674D781AEC}"/>
              </a:ext>
            </a:extLst>
          </p:cNvPr>
          <p:cNvSpPr txBox="1"/>
          <p:nvPr/>
        </p:nvSpPr>
        <p:spPr>
          <a:xfrm>
            <a:off x="8256233" y="2990480"/>
            <a:ext cx="31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1E2F48-DC61-4629-8E4A-2232947ACD9B}"/>
              </a:ext>
            </a:extLst>
          </p:cNvPr>
          <p:cNvSpPr txBox="1"/>
          <p:nvPr/>
        </p:nvSpPr>
        <p:spPr>
          <a:xfrm>
            <a:off x="9440015" y="3128979"/>
            <a:ext cx="420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512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313BA82-071E-481C-87C1-A74E120FC924}"/>
              </a:ext>
            </a:extLst>
          </p:cNvPr>
          <p:cNvCxnSpPr/>
          <p:nvPr/>
        </p:nvCxnSpPr>
        <p:spPr>
          <a:xfrm>
            <a:off x="7117080" y="2423160"/>
            <a:ext cx="960120" cy="0"/>
          </a:xfrm>
          <a:prstGeom prst="straightConnector1">
            <a:avLst/>
          </a:prstGeom>
          <a:ln>
            <a:solidFill>
              <a:srgbClr val="D0E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2">
            <a:extLst>
              <a:ext uri="{FF2B5EF4-FFF2-40B4-BE49-F238E27FC236}">
                <a16:creationId xmlns:a16="http://schemas.microsoft.com/office/drawing/2014/main" id="{A1A5CE7F-F6EE-4325-82DB-FBA6B73CAC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AE6D0FED-2C00-4462-9D8A-E911F2FD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45" y="2367440"/>
            <a:ext cx="1980027" cy="1980027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C8B1A75-46E1-4697-BE7D-9187E000F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148167"/>
            <a:ext cx="2857500" cy="269557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02E5B30-5758-49C7-8538-A23B11917CE0}"/>
              </a:ext>
            </a:extLst>
          </p:cNvPr>
          <p:cNvSpPr txBox="1"/>
          <p:nvPr/>
        </p:nvSpPr>
        <p:spPr>
          <a:xfrm>
            <a:off x="8155926" y="229708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D613A12-FD79-4531-BD35-559848B23EAF}"/>
              </a:ext>
            </a:extLst>
          </p:cNvPr>
          <p:cNvSpPr txBox="1"/>
          <p:nvPr/>
        </p:nvSpPr>
        <p:spPr>
          <a:xfrm>
            <a:off x="9081518" y="2574079"/>
            <a:ext cx="68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8BBA187-DCED-4A79-8094-25A9EBDEE278}"/>
              </a:ext>
            </a:extLst>
          </p:cNvPr>
          <p:cNvSpPr txBox="1"/>
          <p:nvPr/>
        </p:nvSpPr>
        <p:spPr>
          <a:xfrm>
            <a:off x="10071607" y="2895789"/>
            <a:ext cx="58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004870-CE1D-4AD5-8304-2D11B65B6848}"/>
              </a:ext>
            </a:extLst>
          </p:cNvPr>
          <p:cNvSpPr txBox="1"/>
          <p:nvPr/>
        </p:nvSpPr>
        <p:spPr>
          <a:xfrm>
            <a:off x="10145402" y="3209229"/>
            <a:ext cx="2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3148378-6A08-421F-B757-FA201F9F803B}"/>
              </a:ext>
            </a:extLst>
          </p:cNvPr>
          <p:cNvSpPr txBox="1"/>
          <p:nvPr/>
        </p:nvSpPr>
        <p:spPr>
          <a:xfrm>
            <a:off x="9199820" y="3101779"/>
            <a:ext cx="219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5</a:t>
            </a:r>
          </a:p>
          <a:p>
            <a:r>
              <a:rPr lang="it-IT" sz="1400" dirty="0">
                <a:solidFill>
                  <a:schemeClr val="bg1"/>
                </a:solidFill>
              </a:rPr>
              <a:t>1</a:t>
            </a:r>
          </a:p>
          <a:p>
            <a:r>
              <a:rPr lang="it-IT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C50B54E-03B7-42ED-85F5-A069E7EDBF37}"/>
              </a:ext>
            </a:extLst>
          </p:cNvPr>
          <p:cNvSpPr txBox="1"/>
          <p:nvPr/>
        </p:nvSpPr>
        <p:spPr>
          <a:xfrm>
            <a:off x="8256233" y="2895789"/>
            <a:ext cx="173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  <a:p>
            <a:r>
              <a:rPr lang="it-IT" sz="1600" dirty="0">
                <a:solidFill>
                  <a:schemeClr val="bg1"/>
                </a:solidFill>
              </a:rPr>
              <a:t>0</a:t>
            </a:r>
          </a:p>
          <a:p>
            <a:r>
              <a:rPr lang="it-IT" sz="1600" dirty="0">
                <a:solidFill>
                  <a:schemeClr val="bg1"/>
                </a:solidFill>
              </a:rPr>
              <a:t>2</a:t>
            </a:r>
          </a:p>
          <a:p>
            <a:r>
              <a:rPr lang="it-IT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973204F-2E65-432B-9770-90A65F039DDE}"/>
              </a:ext>
            </a:extLst>
          </p:cNvPr>
          <p:cNvSpPr txBox="1"/>
          <p:nvPr/>
        </p:nvSpPr>
        <p:spPr>
          <a:xfrm>
            <a:off x="2066524" y="4850551"/>
            <a:ext cx="418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EFFICIENT-NET B3 NOISY STUDENT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EF5B1E65-4776-4461-99BD-7B89405822DB}"/>
              </a:ext>
            </a:extLst>
          </p:cNvPr>
          <p:cNvSpPr/>
          <p:nvPr/>
        </p:nvSpPr>
        <p:spPr>
          <a:xfrm>
            <a:off x="10767576" y="3309264"/>
            <a:ext cx="399478" cy="373380"/>
          </a:xfrm>
          <a:prstGeom prst="rect">
            <a:avLst/>
          </a:prstGeom>
          <a:solidFill>
            <a:srgbClr val="FCE2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CE29A"/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9D7393CA-018C-4692-A0F2-398476698765}"/>
              </a:ext>
            </a:extLst>
          </p:cNvPr>
          <p:cNvCxnSpPr>
            <a:stCxn id="45" idx="3"/>
          </p:cNvCxnSpPr>
          <p:nvPr/>
        </p:nvCxnSpPr>
        <p:spPr>
          <a:xfrm>
            <a:off x="11167054" y="3495954"/>
            <a:ext cx="224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B508189-F7F9-42B2-ABB8-3D1C1DEB30E9}"/>
              </a:ext>
            </a:extLst>
          </p:cNvPr>
          <p:cNvSpPr txBox="1"/>
          <p:nvPr/>
        </p:nvSpPr>
        <p:spPr>
          <a:xfrm>
            <a:off x="10891115" y="3357454"/>
            <a:ext cx="7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5B82E46-9B51-4157-8FCF-754578D28276}"/>
              </a:ext>
            </a:extLst>
          </p:cNvPr>
          <p:cNvSpPr txBox="1"/>
          <p:nvPr/>
        </p:nvSpPr>
        <p:spPr>
          <a:xfrm>
            <a:off x="8429546" y="523021"/>
            <a:ext cx="23978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Activation </a:t>
            </a:r>
            <a:r>
              <a:rPr lang="it-IT" sz="1200" dirty="0" err="1"/>
              <a:t>ReLU</a:t>
            </a: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Dropout (50% - 30% - 10%)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Output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Loss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Optimizer</a:t>
            </a:r>
            <a:r>
              <a:rPr lang="it-IT" sz="1200" dirty="0"/>
              <a:t> ADAM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734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15" grpId="0"/>
          <p:bldP spid="6" grpId="0"/>
          <p:bldP spid="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 animBg="1"/>
          <p:bldP spid="48" grpId="0"/>
          <p:bldP spid="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15" grpId="0"/>
          <p:bldP spid="6" grpId="0"/>
          <p:bldP spid="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 animBg="1"/>
          <p:bldP spid="48" grpId="0"/>
          <p:bldP spid="4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45313D1-0180-46A9-ACC3-CFAF6B20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0" y="1997392"/>
            <a:ext cx="3810000" cy="2695575"/>
          </a:xfrm>
          <a:prstGeom prst="rect">
            <a:avLst/>
          </a:prstGeom>
        </p:spPr>
      </p:pic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MULTI-LAYER PERCEPTRON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B5879A-481B-42BA-BE40-840A3DE61662}"/>
              </a:ext>
            </a:extLst>
          </p:cNvPr>
          <p:cNvSpPr txBox="1"/>
          <p:nvPr/>
        </p:nvSpPr>
        <p:spPr>
          <a:xfrm>
            <a:off x="6156960" y="2552700"/>
            <a:ext cx="4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6001DCC-67DA-4840-8300-C0B9AC8C9FC7}"/>
              </a:ext>
            </a:extLst>
          </p:cNvPr>
          <p:cNvSpPr txBox="1"/>
          <p:nvPr/>
        </p:nvSpPr>
        <p:spPr>
          <a:xfrm>
            <a:off x="6987540" y="2113812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ED34B5-A876-4885-A962-20B467967227}"/>
              </a:ext>
            </a:extLst>
          </p:cNvPr>
          <p:cNvSpPr txBox="1"/>
          <p:nvPr/>
        </p:nvSpPr>
        <p:spPr>
          <a:xfrm>
            <a:off x="7056120" y="2968198"/>
            <a:ext cx="22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5CA6A9-C522-454B-949B-93CD3F497A7B}"/>
              </a:ext>
            </a:extLst>
          </p:cNvPr>
          <p:cNvSpPr txBox="1"/>
          <p:nvPr/>
        </p:nvSpPr>
        <p:spPr>
          <a:xfrm>
            <a:off x="7945755" y="2598866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615C94-CD79-41FD-B667-41379FD29799}"/>
              </a:ext>
            </a:extLst>
          </p:cNvPr>
          <p:cNvSpPr txBox="1"/>
          <p:nvPr/>
        </p:nvSpPr>
        <p:spPr>
          <a:xfrm>
            <a:off x="8031480" y="3185160"/>
            <a:ext cx="9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279342-064B-46CB-86FE-7829868BBF02}"/>
              </a:ext>
            </a:extLst>
          </p:cNvPr>
          <p:cNvSpPr txBox="1"/>
          <p:nvPr/>
        </p:nvSpPr>
        <p:spPr>
          <a:xfrm>
            <a:off x="8903267" y="3206679"/>
            <a:ext cx="7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672AA7-C6EC-44E6-B1CC-D00195CF7B6E}"/>
              </a:ext>
            </a:extLst>
          </p:cNvPr>
          <p:cNvSpPr txBox="1"/>
          <p:nvPr/>
        </p:nvSpPr>
        <p:spPr>
          <a:xfrm>
            <a:off x="815340" y="2113812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Rete dedicata al trattamento dei metadati.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Activation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Dropout (20% - 10%)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Loss MSE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Optimizer</a:t>
            </a:r>
            <a:r>
              <a:rPr lang="it-IT" dirty="0"/>
              <a:t> ADAM</a:t>
            </a:r>
          </a:p>
        </p:txBody>
      </p:sp>
    </p:spTree>
    <p:extLst>
      <p:ext uri="{BB962C8B-B14F-4D97-AF65-F5344CB8AC3E}">
        <p14:creationId xmlns:p14="http://schemas.microsoft.com/office/powerpoint/2010/main" val="22727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HYBRID DEEP NEURAL NETWORK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9E051F-E0A6-4845-A69F-D798DBCFB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601109"/>
            <a:ext cx="6120765" cy="365578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1D8CE6-B7A6-41B9-97BE-6CDD3BB5FF4E}"/>
              </a:ext>
            </a:extLst>
          </p:cNvPr>
          <p:cNvSpPr txBox="1"/>
          <p:nvPr/>
        </p:nvSpPr>
        <p:spPr>
          <a:xfrm>
            <a:off x="1771795" y="2258319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MLP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A99C5F-3CD3-4E1E-95D8-F1E73A3C2155}"/>
              </a:ext>
            </a:extLst>
          </p:cNvPr>
          <p:cNvSpPr txBox="1"/>
          <p:nvPr/>
        </p:nvSpPr>
        <p:spPr>
          <a:xfrm>
            <a:off x="1771795" y="421511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CNN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EA6D73-51B6-4A6D-8077-BF622529379F}"/>
              </a:ext>
            </a:extLst>
          </p:cNvPr>
          <p:cNvSpPr txBox="1"/>
          <p:nvPr/>
        </p:nvSpPr>
        <p:spPr>
          <a:xfrm>
            <a:off x="4308195" y="3221251"/>
            <a:ext cx="2534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Concatenazione </a:t>
            </a:r>
          </a:p>
          <a:p>
            <a:pPr algn="ctr"/>
            <a:r>
              <a:rPr lang="it-IT" sz="1050" dirty="0"/>
              <a:t>dei risultati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3F9D0B-E6B9-4F82-BE59-340C7BBB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6" y="1701290"/>
            <a:ext cx="1301010" cy="130101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C88EEAB-639B-4F95-B684-384DB3D4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5" y="3636748"/>
            <a:ext cx="1301011" cy="130101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5AB9C-C735-4DF8-914B-4C8558819DBB}"/>
              </a:ext>
            </a:extLst>
          </p:cNvPr>
          <p:cNvSpPr txBox="1"/>
          <p:nvPr/>
        </p:nvSpPr>
        <p:spPr>
          <a:xfrm>
            <a:off x="8854440" y="3221251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FINAL SCORE</a:t>
            </a:r>
          </a:p>
        </p:txBody>
      </p:sp>
    </p:spTree>
    <p:extLst>
      <p:ext uri="{BB962C8B-B14F-4D97-AF65-F5344CB8AC3E}">
        <p14:creationId xmlns:p14="http://schemas.microsoft.com/office/powerpoint/2010/main" val="14015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CONVOLUTIONAL NEURAL NETWOK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27CD9-614B-4FDB-BD06-FB0C35A9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69" y="1931768"/>
            <a:ext cx="5056481" cy="27926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832968"/>
            <a:ext cx="3589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Segnali di </a:t>
            </a:r>
            <a:r>
              <a:rPr lang="it-IT" dirty="0" err="1">
                <a:solidFill>
                  <a:srgbClr val="C00000"/>
                </a:solidFill>
              </a:rPr>
              <a:t>overfitting</a:t>
            </a:r>
            <a:endParaRPr lang="it-IT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15.61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17.56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244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MULTI-LAYER PERCEPTRON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977333"/>
            <a:ext cx="3589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>
                <a:solidFill>
                  <a:srgbClr val="C00000"/>
                </a:solidFill>
              </a:rPr>
              <a:t>peggiori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21.24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20.12</a:t>
            </a:r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CBBC627-831E-4D62-863E-423AA5361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69" y="1931769"/>
            <a:ext cx="5056481" cy="27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HYBRID DEEP NEURAL NETWORK 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977333"/>
            <a:ext cx="358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17.36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17.31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E70A72-0664-496B-8C77-BB9A2CA6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70" y="1931769"/>
            <a:ext cx="5056480" cy="27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CONFRONTO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335053" y="2656320"/>
            <a:ext cx="352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 </a:t>
            </a:r>
            <a:r>
              <a:rPr lang="it-IT" dirty="0" err="1">
                <a:solidFill>
                  <a:srgbClr val="DE8D60"/>
                </a:solidFill>
              </a:rPr>
              <a:t>Hybrid</a:t>
            </a:r>
            <a:r>
              <a:rPr lang="it-IT" dirty="0">
                <a:solidFill>
                  <a:srgbClr val="DE8D60"/>
                </a:solidFill>
              </a:rPr>
              <a:t>: 17.31</a:t>
            </a:r>
          </a:p>
          <a:p>
            <a:r>
              <a:rPr lang="it-IT" dirty="0" err="1">
                <a:solidFill>
                  <a:srgbClr val="CA696E"/>
                </a:solidFill>
              </a:rPr>
              <a:t>Validation</a:t>
            </a:r>
            <a:r>
              <a:rPr lang="it-IT" dirty="0">
                <a:solidFill>
                  <a:srgbClr val="CA696E"/>
                </a:solidFill>
              </a:rPr>
              <a:t> RMSE CNN: 17.56</a:t>
            </a:r>
          </a:p>
          <a:p>
            <a:r>
              <a:rPr lang="it-IT" dirty="0" err="1">
                <a:solidFill>
                  <a:srgbClr val="A48F7D"/>
                </a:solidFill>
              </a:rPr>
              <a:t>Validation</a:t>
            </a:r>
            <a:r>
              <a:rPr lang="it-IT" dirty="0">
                <a:solidFill>
                  <a:srgbClr val="A48F7D"/>
                </a:solidFill>
              </a:rPr>
              <a:t> MLP: 20.12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6533C9-C3E9-4768-A2C2-711A1668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28" y="1648728"/>
            <a:ext cx="5982882" cy="33042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FBF3A6-B239-41AD-BA0D-30EF87C7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55" y="2656321"/>
            <a:ext cx="300686" cy="3006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6B9DE3-1A44-41A8-ABC6-FCA9BAEA0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57" y="3345603"/>
            <a:ext cx="300686" cy="300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704F36B-B0E4-47A4-B406-35A8C4142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55" y="3000962"/>
            <a:ext cx="300686" cy="3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28BC455A-C400-473E-8859-C9BED21F0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en-ID" dirty="0">
                <a:ea typeface="Open Sans"/>
                <a:cs typeface="Open Sans"/>
              </a:rPr>
              <a:t>….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E08C09-112B-427B-82C0-9C83E51A7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en-ID" dirty="0"/>
              <a:t>Road Map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D2FFBFF-36CE-4DCC-9B70-A4C374F26112}"/>
              </a:ext>
            </a:extLst>
          </p:cNvPr>
          <p:cNvSpPr txBox="1"/>
          <p:nvPr/>
        </p:nvSpPr>
        <p:spPr>
          <a:xfrm>
            <a:off x="619940" y="2296789"/>
            <a:ext cx="14430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99CD2B4-08CC-4CE1-AE65-F584AD7207CA}"/>
              </a:ext>
            </a:extLst>
          </p:cNvPr>
          <p:cNvSpPr txBox="1"/>
          <p:nvPr/>
        </p:nvSpPr>
        <p:spPr>
          <a:xfrm>
            <a:off x="618357" y="3574062"/>
            <a:ext cx="21891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ea typeface="+mn-lt"/>
                <a:cs typeface="+mn-lt"/>
              </a:rPr>
              <a:t>Esplorazione</a:t>
            </a:r>
            <a:r>
              <a:rPr lang="en-ID" sz="1600" dirty="0">
                <a:ea typeface="+mn-lt"/>
                <a:cs typeface="+mn-lt"/>
              </a:rPr>
              <a:t> Dataset</a:t>
            </a:r>
          </a:p>
          <a:p>
            <a:endParaRPr lang="en-ID" sz="1600" dirty="0">
              <a:latin typeface="Poppins"/>
              <a:cs typeface="Poppins"/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9FFAF461-4CB7-48D3-93A9-D3E004F0F28C}"/>
              </a:ext>
            </a:extLst>
          </p:cNvPr>
          <p:cNvSpPr/>
          <p:nvPr/>
        </p:nvSpPr>
        <p:spPr>
          <a:xfrm>
            <a:off x="619940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+mn-lt"/>
                <a:cs typeface="+mn-lt"/>
              </a:rPr>
              <a:t>Investigazione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delle</a:t>
            </a:r>
            <a:r>
              <a:rPr lang="id-ID" sz="1100" dirty="0">
                <a:ea typeface="+mn-lt"/>
                <a:cs typeface="+mn-lt"/>
              </a:rPr>
              <a:t> </a:t>
            </a:r>
            <a:r>
              <a:rPr lang="id-ID" sz="1100" dirty="0" err="1">
                <a:ea typeface="+mn-lt"/>
                <a:cs typeface="+mn-lt"/>
              </a:rPr>
              <a:t>caratteristiche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chiave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dei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dataset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attraverso</a:t>
            </a:r>
            <a:r>
              <a:rPr lang="id-ID" sz="1100" dirty="0">
                <a:ea typeface="+mn-lt"/>
                <a:cs typeface="+mn-lt"/>
              </a:rPr>
              <a:t> data </a:t>
            </a:r>
            <a:r>
              <a:rPr lang="id-ID" sz="1100" dirty="0" err="1">
                <a:ea typeface="+mn-lt"/>
                <a:cs typeface="+mn-lt"/>
              </a:rPr>
              <a:t>visualization</a:t>
            </a:r>
            <a:r>
              <a:rPr lang="id-ID" sz="1100" dirty="0">
                <a:ea typeface="+mn-lt"/>
                <a:cs typeface="+mn-lt"/>
              </a:rPr>
              <a:t>.</a:t>
            </a:r>
            <a:endParaRPr lang="id-ID" sz="1100" dirty="0">
              <a:ea typeface="Open Sans"/>
              <a:cs typeface="Open Sans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B8933977-8745-461E-9E5A-BF335237D7A9}"/>
              </a:ext>
            </a:extLst>
          </p:cNvPr>
          <p:cNvSpPr txBox="1"/>
          <p:nvPr/>
        </p:nvSpPr>
        <p:spPr>
          <a:xfrm>
            <a:off x="3454808" y="2296789"/>
            <a:ext cx="156485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8800" b="1" dirty="0">
                <a:solidFill>
                  <a:schemeClr val="accent2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chemeClr val="accent2"/>
              </a:solidFill>
              <a:latin typeface="+mj-lt"/>
              <a:cs typeface="Poppin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3CF6C98-A453-4280-A9D9-87C5004D8A9D}"/>
              </a:ext>
            </a:extLst>
          </p:cNvPr>
          <p:cNvSpPr txBox="1"/>
          <p:nvPr/>
        </p:nvSpPr>
        <p:spPr>
          <a:xfrm>
            <a:off x="3453225" y="3574062"/>
            <a:ext cx="270298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Approccio</a:t>
            </a:r>
            <a:r>
              <a:rPr lang="en-ID" sz="1600" dirty="0">
                <a:latin typeface="Poppins"/>
                <a:cs typeface="Poppins"/>
              </a:rPr>
              <a:t> </a:t>
            </a:r>
            <a:r>
              <a:rPr lang="en-ID" sz="1600" dirty="0" err="1">
                <a:latin typeface="Poppins"/>
                <a:cs typeface="Poppins"/>
              </a:rPr>
              <a:t>Metodologico</a:t>
            </a:r>
            <a:endParaRPr lang="it-IT" dirty="0" err="1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B0E3B2EA-F43C-4C27-97C1-CC2858C0AC75}"/>
              </a:ext>
            </a:extLst>
          </p:cNvPr>
          <p:cNvSpPr/>
          <p:nvPr/>
        </p:nvSpPr>
        <p:spPr>
          <a:xfrm>
            <a:off x="3454808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Definizione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caratteristiche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utilizzati</a:t>
            </a:r>
            <a:r>
              <a:rPr lang="id-ID" sz="1100" dirty="0">
                <a:ea typeface="Open Sans Light"/>
                <a:cs typeface="Open Sans Light"/>
              </a:rPr>
              <a:t> e </a:t>
            </a:r>
            <a:r>
              <a:rPr lang="id-ID" sz="1100" dirty="0" err="1">
                <a:ea typeface="Open Sans Light"/>
                <a:cs typeface="Open Sans Light"/>
              </a:rPr>
              <a:t>motivazioni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delle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scelte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adottate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64C32D8D-29F0-44AD-9C83-F84F7ABA3A58}"/>
              </a:ext>
            </a:extLst>
          </p:cNvPr>
          <p:cNvSpPr txBox="1"/>
          <p:nvPr/>
        </p:nvSpPr>
        <p:spPr>
          <a:xfrm>
            <a:off x="6310020" y="2296789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88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80D6FD31-118F-496D-903A-E0E5076BB77C}"/>
              </a:ext>
            </a:extLst>
          </p:cNvPr>
          <p:cNvSpPr txBox="1"/>
          <p:nvPr/>
        </p:nvSpPr>
        <p:spPr>
          <a:xfrm>
            <a:off x="6308437" y="3574062"/>
            <a:ext cx="29267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Valutazione</a:t>
            </a:r>
            <a:r>
              <a:rPr lang="en-ID" sz="1600" dirty="0">
                <a:latin typeface="Poppins"/>
                <a:cs typeface="Poppins"/>
              </a:rPr>
              <a:t> Performance</a:t>
            </a:r>
            <a:endParaRPr lang="it-IT" dirty="0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FA2F2E95-F9AD-44F5-BC5C-EA56ADDAD683}"/>
              </a:ext>
            </a:extLst>
          </p:cNvPr>
          <p:cNvSpPr/>
          <p:nvPr/>
        </p:nvSpPr>
        <p:spPr>
          <a:xfrm>
            <a:off x="631002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Valutazione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confronto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vari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ed</a:t>
            </a:r>
            <a:r>
              <a:rPr lang="id-ID" sz="1100" dirty="0">
                <a:ea typeface="Open Sans Light"/>
                <a:cs typeface="Open Sans Light"/>
              </a:rPr>
              <a:t> </a:t>
            </a:r>
            <a:r>
              <a:rPr lang="id-ID" sz="1100" dirty="0" err="1">
                <a:ea typeface="Open Sans Light"/>
                <a:cs typeface="Open Sans Light"/>
              </a:rPr>
              <a:t>analisi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risultati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58824E27-904F-4AC7-BB3F-BB686EBC6AE1}"/>
              </a:ext>
            </a:extLst>
          </p:cNvPr>
          <p:cNvSpPr txBox="1"/>
          <p:nvPr/>
        </p:nvSpPr>
        <p:spPr>
          <a:xfrm>
            <a:off x="9137770" y="2296789"/>
            <a:ext cx="169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4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8800" b="1" dirty="0">
              <a:solidFill>
                <a:schemeClr val="accent4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619870AF-CCD8-4604-A129-DAF8877641B4}"/>
              </a:ext>
            </a:extLst>
          </p:cNvPr>
          <p:cNvSpPr txBox="1"/>
          <p:nvPr/>
        </p:nvSpPr>
        <p:spPr>
          <a:xfrm>
            <a:off x="9136187" y="3574062"/>
            <a:ext cx="138211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+mj-lt"/>
                <a:cs typeface="Poppins"/>
              </a:rPr>
              <a:t>Conclusioni</a:t>
            </a:r>
            <a:endParaRPr lang="it-IT" dirty="0" err="1"/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C27EEFD1-870E-45FA-8C9A-73C89A6172FE}"/>
              </a:ext>
            </a:extLst>
          </p:cNvPr>
          <p:cNvSpPr/>
          <p:nvPr/>
        </p:nvSpPr>
        <p:spPr>
          <a:xfrm>
            <a:off x="913777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Considerazioni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finali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possibili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sviluppi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futuri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0929" y="870909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Come capire come ragiona il modello sulle immagini?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F7BBE94C-D84B-4332-8794-0C5028A4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2288806"/>
            <a:ext cx="5486400" cy="26885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A4B981-62A3-45C6-B3E1-243DCE4A7CBB}"/>
              </a:ext>
            </a:extLst>
          </p:cNvPr>
          <p:cNvSpPr txBox="1"/>
          <p:nvPr/>
        </p:nvSpPr>
        <p:spPr>
          <a:xfrm>
            <a:off x="5295900" y="1793631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GRAD CAM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76C1A43-B3A9-4DD8-BA1C-2532715C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4" y="2598420"/>
            <a:ext cx="1831565" cy="18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1.11022E-16 L 0.22201 0.04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8EA29AF-8407-443E-9A12-506DE91B13B0}"/>
              </a:ext>
            </a:extLst>
          </p:cNvPr>
          <p:cNvSpPr/>
          <p:nvPr/>
        </p:nvSpPr>
        <p:spPr>
          <a:xfrm>
            <a:off x="1001411" y="1883388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Sviluppi futuri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Conclusioni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EF2A79"/>
                </a:solidFill>
                <a:latin typeface="+mj-lt"/>
                <a:cs typeface="Poppins"/>
              </a:rPr>
              <a:t>04</a:t>
            </a:r>
            <a:endParaRPr lang="id-ID" sz="8800" b="1" dirty="0">
              <a:solidFill>
                <a:srgbClr val="EF2A79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4FA791-B20C-463C-BD83-38DFA5679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46" y="2279628"/>
            <a:ext cx="1890981" cy="19124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C59C98-82B5-4A6C-9BE7-7BEF8350E890}"/>
              </a:ext>
            </a:extLst>
          </p:cNvPr>
          <p:cNvSpPr txBox="1"/>
          <p:nvPr/>
        </p:nvSpPr>
        <p:spPr>
          <a:xfrm>
            <a:off x="1647238" y="4661768"/>
            <a:ext cx="18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TRANSFORMER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1D26A2E-E660-4409-B381-E07F9820A23E}"/>
              </a:ext>
            </a:extLst>
          </p:cNvPr>
          <p:cNvSpPr/>
          <p:nvPr/>
        </p:nvSpPr>
        <p:spPr>
          <a:xfrm>
            <a:off x="4428617" y="1894724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6C855A-9617-40F9-8C66-7B455785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61" y="2279628"/>
            <a:ext cx="1409306" cy="196783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F96D4B-BE2F-45B7-AA44-2615C7458B82}"/>
              </a:ext>
            </a:extLst>
          </p:cNvPr>
          <p:cNvSpPr txBox="1"/>
          <p:nvPr/>
        </p:nvSpPr>
        <p:spPr>
          <a:xfrm>
            <a:off x="4582994" y="4661768"/>
            <a:ext cx="26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RISOLUZIONE IMMAGINI MAGGIORE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A58F2EC-C5AC-45C3-8CC1-2F07B16CFF09}"/>
              </a:ext>
            </a:extLst>
          </p:cNvPr>
          <p:cNvSpPr/>
          <p:nvPr/>
        </p:nvSpPr>
        <p:spPr>
          <a:xfrm>
            <a:off x="8048117" y="1894724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1C363D3-6215-43F9-BACB-5C7517A35E6D}"/>
              </a:ext>
            </a:extLst>
          </p:cNvPr>
          <p:cNvSpPr txBox="1"/>
          <p:nvPr/>
        </p:nvSpPr>
        <p:spPr>
          <a:xfrm>
            <a:off x="8048117" y="4661768"/>
            <a:ext cx="298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METADATI PIU’ COMPLETI E CONSISTENTI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36D06F3-E4D8-4E5F-BE54-8CFF1ABB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73" y="2378840"/>
            <a:ext cx="1691335" cy="16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2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4984EBE-BEDE-41D0-9572-2B7F3706B7D4}"/>
              </a:ext>
            </a:extLst>
          </p:cNvPr>
          <p:cNvSpPr/>
          <p:nvPr/>
        </p:nvSpPr>
        <p:spPr>
          <a:xfrm>
            <a:off x="1475404" y="2689040"/>
            <a:ext cx="9241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79274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Problema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94CC9F93-B054-4C79-BEE5-AC8CDC2B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02" y="2026170"/>
            <a:ext cx="2743200" cy="27432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973081" y="2166703"/>
            <a:ext cx="384247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Una immagine vale più di mille parole.</a:t>
            </a:r>
            <a:endParaRPr lang="it-IT" dirty="0"/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Sapevi che un’immagine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può salvare più di mille vite?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Milioni di animali randagi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soffrono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per le strade o vengono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soppressi </a:t>
            </a:r>
            <a:r>
              <a:rPr lang="it-IT" dirty="0">
                <a:ea typeface="+mn-lt"/>
                <a:cs typeface="+mn-lt"/>
              </a:rPr>
              <a:t>nei rifugi ogni giorno in tutto il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mondo.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77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solidFill>
                  <a:schemeClr val="accent2"/>
                </a:solidFill>
                <a:ea typeface="Open Sans"/>
                <a:cs typeface="Open Sans"/>
              </a:rPr>
              <a:t>Soluzione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833381" y="2827103"/>
            <a:ext cx="42679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Adottare tecniche di </a:t>
            </a:r>
            <a:r>
              <a:rPr lang="it-IT" dirty="0">
                <a:solidFill>
                  <a:schemeClr val="accent2"/>
                </a:solidFill>
                <a:ea typeface="+mn-lt"/>
                <a:cs typeface="+mn-lt"/>
              </a:rPr>
              <a:t>Deep Learning</a:t>
            </a:r>
            <a:r>
              <a:rPr lang="it-IT" dirty="0">
                <a:ea typeface="+mn-lt"/>
                <a:cs typeface="+mn-lt"/>
              </a:rPr>
              <a:t> per prevedere la popolarità della foto e massimizzare la probabilità di adozione.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DE99F64F-7B58-4D96-922A-E5BC622E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2406650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3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Immagini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43C7FD7-A7BB-404F-AB3A-E9821F5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19" y="1619745"/>
            <a:ext cx="2312233" cy="10520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504ED-52EC-4610-8A05-6DEBBA76955B}"/>
              </a:ext>
            </a:extLst>
          </p:cNvPr>
          <p:cNvSpPr txBox="1"/>
          <p:nvPr/>
        </p:nvSpPr>
        <p:spPr>
          <a:xfrm>
            <a:off x="1521086" y="2677202"/>
            <a:ext cx="42991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9912 immagini rappresentanti animali che hanno un profilo sulla piattaforma PetFinder.my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Dall’analisi visiva effettuata non si evincono particolari dettagli su cosa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possa rendere una foto più popolare rispetto ad un’altra.</a:t>
            </a:r>
            <a:endParaRPr lang="it-IT" dirty="0"/>
          </a:p>
        </p:txBody>
      </p:sp>
      <p:pic>
        <p:nvPicPr>
          <p:cNvPr id="11" name="Immagine 11" descr="Immagine che contiene gatto, sedendo, gatto domestico, mammifero&#10;&#10;Descrizione generata automaticamente">
            <a:extLst>
              <a:ext uri="{FF2B5EF4-FFF2-40B4-BE49-F238E27FC236}">
                <a16:creationId xmlns:a16="http://schemas.microsoft.com/office/drawing/2014/main" id="{6767F393-33C5-4AF1-AB6F-AC6A593A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86" y="3179911"/>
            <a:ext cx="2093626" cy="25093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7AABE-7520-4F2B-ABEC-91D82087E2A6}"/>
              </a:ext>
            </a:extLst>
          </p:cNvPr>
          <p:cNvSpPr txBox="1"/>
          <p:nvPr/>
        </p:nvSpPr>
        <p:spPr>
          <a:xfrm>
            <a:off x="6880069" y="5687725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54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321602-B450-41BA-AE70-FB2D5ACFA1C2}"/>
              </a:ext>
            </a:extLst>
          </p:cNvPr>
          <p:cNvSpPr txBox="1"/>
          <p:nvPr/>
        </p:nvSpPr>
        <p:spPr>
          <a:xfrm>
            <a:off x="9528331" y="5200544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32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16" name="Immagine 16" descr="Immagine che contiene cane, guardando, interni, mammifero&#10;&#10;Descrizione generata automaticamente">
            <a:extLst>
              <a:ext uri="{FF2B5EF4-FFF2-40B4-BE49-F238E27FC236}">
                <a16:creationId xmlns:a16="http://schemas.microsoft.com/office/drawing/2014/main" id="{91F2FA67-76A3-4540-ACEC-720D1E80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761" y="3569674"/>
            <a:ext cx="2274758" cy="1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EAB847-57BC-4576-B791-8A1E7DDDD4D9}"/>
              </a:ext>
            </a:extLst>
          </p:cNvPr>
          <p:cNvSpPr txBox="1"/>
          <p:nvPr/>
        </p:nvSpPr>
        <p:spPr>
          <a:xfrm>
            <a:off x="3422728" y="1506089"/>
            <a:ext cx="51361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File tabellare contenente i metadati per ogni immagine. I metadati contengono il </a:t>
            </a:r>
            <a:r>
              <a:rPr lang="it-IT" dirty="0" err="1">
                <a:ea typeface="+mn-lt"/>
                <a:cs typeface="+mn-lt"/>
              </a:rPr>
              <a:t>Pawpularity</a:t>
            </a:r>
            <a:r>
              <a:rPr lang="it-IT" dirty="0">
                <a:ea typeface="+mn-lt"/>
                <a:cs typeface="+mn-lt"/>
              </a:rPr>
              <a:t> score e altre caratteristiche nelle foto.</a:t>
            </a:r>
            <a:endParaRPr lang="it-IT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2A7168B0-7BED-4435-B388-6084631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95" y="3033319"/>
            <a:ext cx="4956174" cy="27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 dirty="0"/>
          </a:p>
          <a:p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Action</a:t>
            </a:r>
            <a:r>
              <a:rPr lang="it-IT" dirty="0">
                <a:ea typeface="+mn-lt"/>
                <a:cs typeface="+mn-lt"/>
              </a:rPr>
              <a:t>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CE06462F-D666-4353-804D-06C43F11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12" y="1306725"/>
            <a:ext cx="4635707" cy="228333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1BC0CE67-4801-44DF-9AE3-DA975FB2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09" y="3771561"/>
            <a:ext cx="4635707" cy="228792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814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Focus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2" name="Immagine 12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28D0D26-B28C-4626-9483-42580753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8638"/>
            <a:ext cx="4635062" cy="22831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5C3976C0-99A5-4E4C-BC1E-5B870E23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981"/>
            <a:ext cx="4635062" cy="228121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6879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Face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EA02231-9DE0-4964-B987-E6CFE3DD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48178AD-4F14-46A1-8892-782E203E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0095"/>
            <a:ext cx="4635062" cy="2286982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2294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11999</TotalTime>
  <Words>686</Words>
  <Application>Microsoft Office PowerPoint</Application>
  <PresentationFormat>Widescreen</PresentationFormat>
  <Paragraphs>161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Poppins</vt:lpstr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mattia marchi</cp:lastModifiedBy>
  <cp:revision>573</cp:revision>
  <dcterms:created xsi:type="dcterms:W3CDTF">2016-11-04T05:31:34Z</dcterms:created>
  <dcterms:modified xsi:type="dcterms:W3CDTF">2022-01-22T16:55:29Z</dcterms:modified>
</cp:coreProperties>
</file>